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5"/>
  </p:notesMasterIdLst>
  <p:handoutMasterIdLst>
    <p:handoutMasterId r:id="rId26"/>
  </p:handoutMasterIdLst>
  <p:sldIdLst>
    <p:sldId id="256" r:id="rId6"/>
    <p:sldId id="271" r:id="rId7"/>
    <p:sldId id="270" r:id="rId8"/>
    <p:sldId id="259" r:id="rId9"/>
    <p:sldId id="276" r:id="rId10"/>
    <p:sldId id="274" r:id="rId11"/>
    <p:sldId id="273" r:id="rId12"/>
    <p:sldId id="278" r:id="rId13"/>
    <p:sldId id="279" r:id="rId14"/>
    <p:sldId id="280" r:id="rId15"/>
    <p:sldId id="281" r:id="rId16"/>
    <p:sldId id="282" r:id="rId17"/>
    <p:sldId id="283" r:id="rId18"/>
    <p:sldId id="275" r:id="rId19"/>
    <p:sldId id="285" r:id="rId20"/>
    <p:sldId id="286" r:id="rId21"/>
    <p:sldId id="284" r:id="rId22"/>
    <p:sldId id="268" r:id="rId23"/>
    <p:sldId id="257" r:id="rId2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156635"/>
    <a:srgbClr val="762123"/>
    <a:srgbClr val="EC821C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381" autoAdjust="0"/>
  </p:normalViewPr>
  <p:slideViewPr>
    <p:cSldViewPr>
      <p:cViewPr varScale="1">
        <p:scale>
          <a:sx n="64" d="100"/>
          <a:sy n="64" d="100"/>
        </p:scale>
        <p:origin x="784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89702"/>
            <a:ext cx="28956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75413"/>
            <a:ext cx="2133600" cy="2460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329C006-AB5A-4727-AEF2-35AD54B9B61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30709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4800" y="1600200"/>
            <a:ext cx="8229600" cy="1371600"/>
          </a:xfrm>
        </p:spPr>
        <p:txBody>
          <a:bodyPr/>
          <a:lstStyle/>
          <a:p>
            <a:r>
              <a:rPr lang="en-GB" sz="2800" b="1" dirty="0"/>
              <a:t>Scaling of Agricultural Technologies in the Southern </a:t>
            </a:r>
            <a:r>
              <a:rPr lang="en-GB" sz="2800" b="1" dirty="0" smtClean="0"/>
              <a:t>Highlands: </a:t>
            </a:r>
            <a:r>
              <a:rPr lang="en-US" sz="2800" dirty="0" smtClean="0"/>
              <a:t>achievement, </a:t>
            </a:r>
            <a:r>
              <a:rPr lang="en-US" sz="2800" dirty="0"/>
              <a:t>challenges, lessons and future </a:t>
            </a:r>
            <a:r>
              <a:rPr lang="en-US" sz="2800" dirty="0" smtClean="0"/>
              <a:t>actions of maize team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85800" y="3733800"/>
            <a:ext cx="7772400" cy="1676400"/>
          </a:xfrm>
        </p:spPr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Freddy Baijukya, Japhet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Masigo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Elirehema Swai, Leonard 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Sabulu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Agnes Ndunguru and NAFAKA T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eam</a:t>
            </a:r>
          </a:p>
          <a:p>
            <a:pPr algn="just"/>
            <a:endParaRPr lang="en-US" sz="1600" b="1" dirty="0" smtClean="0"/>
          </a:p>
          <a:p>
            <a:endParaRPr lang="en-US" sz="1800" b="1" dirty="0" smtClean="0"/>
          </a:p>
          <a:p>
            <a:r>
              <a:rPr lang="en-US" sz="1800" b="1" dirty="0" smtClean="0"/>
              <a:t>Africa </a:t>
            </a:r>
            <a:r>
              <a:rPr lang="en-US" sz="1800" b="1" dirty="0"/>
              <a:t>RISING - NAFAKA </a:t>
            </a:r>
            <a:r>
              <a:rPr lang="en-US" sz="1800" b="1" dirty="0" smtClean="0"/>
              <a:t>Project Review </a:t>
            </a:r>
            <a:r>
              <a:rPr lang="en-US" sz="1800" b="1" dirty="0"/>
              <a:t>and Planning </a:t>
            </a:r>
            <a:r>
              <a:rPr lang="en-US" sz="1800" b="1" dirty="0" smtClean="0"/>
              <a:t>Meeting </a:t>
            </a:r>
          </a:p>
          <a:p>
            <a:r>
              <a:rPr lang="en-US" sz="1800" b="1" dirty="0" smtClean="0"/>
              <a:t>26 </a:t>
            </a:r>
            <a:r>
              <a:rPr lang="en-US" sz="1800" b="1" dirty="0"/>
              <a:t>- 27 June </a:t>
            </a:r>
            <a:r>
              <a:rPr lang="en-US" sz="1800" b="1" dirty="0" smtClean="0"/>
              <a:t>2018, </a:t>
            </a:r>
            <a:r>
              <a:rPr lang="en-US" sz="1800" b="1" dirty="0"/>
              <a:t>Ramada Hotel, Dar </a:t>
            </a:r>
            <a:r>
              <a:rPr lang="en-US" sz="1800" b="1" dirty="0" err="1"/>
              <a:t>es</a:t>
            </a:r>
            <a:r>
              <a:rPr lang="en-US" sz="1800" b="1" dirty="0"/>
              <a:t> Salaam, Tanzania</a:t>
            </a:r>
            <a:endParaRPr lang="en-US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09600"/>
            <a:ext cx="822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2.5 Strengthening production and distribution of legume seeds</a:t>
            </a:r>
          </a:p>
          <a:p>
            <a:r>
              <a:rPr lang="en-US" sz="2400" b="1" dirty="0"/>
              <a:t>u</a:t>
            </a:r>
            <a:r>
              <a:rPr lang="en-US" sz="2400" b="1" dirty="0" smtClean="0"/>
              <a:t>nder Community seed production program</a:t>
            </a:r>
          </a:p>
          <a:p>
            <a:endParaRPr lang="en-US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578087" y="6838122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994687"/>
              </p:ext>
            </p:extLst>
          </p:nvPr>
        </p:nvGraphicFramePr>
        <p:xfrm>
          <a:off x="762000" y="2819400"/>
          <a:ext cx="3810001" cy="36318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9201"/>
                <a:gridCol w="838198"/>
                <a:gridCol w="990600"/>
                <a:gridCol w="762002"/>
              </a:tblGrid>
              <a:tr h="837875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DISTRICT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                       </a:t>
                      </a:r>
                      <a:endParaRPr lang="en-GB" sz="20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Gender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Male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Female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Total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5461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Kilolo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5461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Mufindi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5461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Iringa rural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5461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Mbozi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21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18288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Done in collaboration with N2Africa, CRS, TOSCI and Ministry of Agriculture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562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594446"/>
            <a:ext cx="7258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QDS farmers </a:t>
            </a:r>
            <a:r>
              <a:rPr lang="en-US" sz="2400" dirty="0" smtClean="0"/>
              <a:t>are promoted </a:t>
            </a:r>
            <a:r>
              <a:rPr lang="en-US" sz="2400" dirty="0"/>
              <a:t>to </a:t>
            </a:r>
            <a:r>
              <a:rPr lang="en-US" sz="2400" dirty="0" smtClean="0"/>
              <a:t>produce certified seed </a:t>
            </a:r>
          </a:p>
          <a:p>
            <a:r>
              <a:rPr lang="en-US" sz="2400" dirty="0" smtClean="0"/>
              <a:t>- Independent seed growers</a:t>
            </a:r>
          </a:p>
          <a:p>
            <a:r>
              <a:rPr lang="en-US" sz="2400" dirty="0" smtClean="0"/>
              <a:t>- become out growers for local </a:t>
            </a:r>
            <a:r>
              <a:rPr lang="en-US" sz="2400" dirty="0"/>
              <a:t>seed </a:t>
            </a:r>
            <a:r>
              <a:rPr lang="en-US" sz="2400" dirty="0" smtClean="0"/>
              <a:t>companies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62804" y="4966341"/>
            <a:ext cx="878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Seed growers on training by </a:t>
            </a:r>
            <a:r>
              <a:rPr lang="en-US" sz="2400" dirty="0" smtClean="0"/>
              <a:t>a local </a:t>
            </a:r>
            <a:r>
              <a:rPr lang="en-US" sz="2400" dirty="0"/>
              <a:t>seed Company Agriseed in the field (A)  and in seed handling and storage at Agriseed warehouse (B)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03" y="2286000"/>
            <a:ext cx="2917806" cy="22843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78429"/>
            <a:ext cx="2876742" cy="281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5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5486400"/>
          </a:xfrm>
        </p:spPr>
        <p:txBody>
          <a:bodyPr/>
          <a:lstStyle/>
          <a:p>
            <a:r>
              <a:rPr lang="en-US" sz="2800" dirty="0" smtClean="0"/>
              <a:t>2.6 Production of extension materials</a:t>
            </a:r>
          </a:p>
          <a:p>
            <a:endParaRPr lang="en-US" sz="2000" dirty="0" smtClean="0">
              <a:latin typeface="+mn-lt"/>
            </a:endParaRPr>
          </a:p>
          <a:p>
            <a:r>
              <a:rPr lang="en-US" sz="2000" b="1" dirty="0" smtClean="0">
                <a:latin typeface="+mn-lt"/>
              </a:rPr>
              <a:t>Draft extension materials produced: information need to be harmonized</a:t>
            </a:r>
            <a:endParaRPr lang="en-US" sz="2000" b="1" dirty="0">
              <a:latin typeface="+mn-lt"/>
            </a:endParaRPr>
          </a:p>
          <a:p>
            <a:pPr marL="628650" indent="-514350">
              <a:buFont typeface="+mj-lt"/>
              <a:buAutoNum type="romanLcPeriod"/>
            </a:pPr>
            <a:r>
              <a:rPr lang="en-US" sz="2000" dirty="0" err="1">
                <a:latin typeface="+mn-lt"/>
              </a:rPr>
              <a:t>Mwongozo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wa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Kilimo</a:t>
            </a:r>
            <a:r>
              <a:rPr lang="en-US" sz="2000" dirty="0">
                <a:latin typeface="+mn-lt"/>
              </a:rPr>
              <a:t> Bora cha </a:t>
            </a:r>
            <a:r>
              <a:rPr lang="en-US" sz="2000" dirty="0" err="1">
                <a:latin typeface="+mn-lt"/>
              </a:rPr>
              <a:t>Mahindi-Nyanda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za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Juu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Kusini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mwa</a:t>
            </a:r>
            <a:r>
              <a:rPr lang="en-US" sz="2000" dirty="0" smtClean="0">
                <a:latin typeface="+mn-lt"/>
              </a:rPr>
              <a:t> Tanzania</a:t>
            </a:r>
          </a:p>
          <a:p>
            <a:pPr marL="628650" indent="-514350">
              <a:buFont typeface="+mj-lt"/>
              <a:buAutoNum type="romanLcPeriod"/>
            </a:pPr>
            <a:r>
              <a:rPr lang="en-US" altLang="en-US" sz="2000" dirty="0" err="1" smtClean="0">
                <a:latin typeface="+mn-lt"/>
                <a:ea typeface="Calibri" panose="020F0502020204030204" pitchFamily="34" charset="0"/>
                <a:cs typeface="WYGPQG+Helvetica-Bold" charset="0"/>
              </a:rPr>
              <a:t>Mwongozo</a:t>
            </a:r>
            <a:r>
              <a:rPr lang="en-US" altLang="en-US" sz="2000" dirty="0" smtClean="0">
                <a:latin typeface="+mn-lt"/>
                <a:ea typeface="Calibri" panose="020F0502020204030204" pitchFamily="34" charset="0"/>
                <a:cs typeface="WYGPQG+Helvetica-Bold" charset="0"/>
              </a:rPr>
              <a:t> </a:t>
            </a:r>
            <a:r>
              <a:rPr lang="en-US" altLang="en-US" sz="2000" dirty="0" err="1" smtClean="0">
                <a:latin typeface="+mn-lt"/>
                <a:ea typeface="Calibri" panose="020F0502020204030204" pitchFamily="34" charset="0"/>
                <a:cs typeface="WYGPQG+Helvetica-Bold" charset="0"/>
              </a:rPr>
              <a:t>kuhusu</a:t>
            </a:r>
            <a:r>
              <a:rPr lang="en-US" altLang="en-US" sz="2000" dirty="0" smtClean="0">
                <a:latin typeface="+mn-lt"/>
                <a:ea typeface="Calibri" panose="020F0502020204030204" pitchFamily="34" charset="0"/>
                <a:cs typeface="WYGPQG+Helvetica-Bold" charset="0"/>
              </a:rPr>
              <a:t> </a:t>
            </a:r>
            <a:r>
              <a:rPr lang="en-US" altLang="en-US" sz="2000" dirty="0" err="1" smtClean="0">
                <a:latin typeface="+mn-lt"/>
                <a:ea typeface="Calibri" panose="020F0502020204030204" pitchFamily="34" charset="0"/>
                <a:cs typeface="WYGPQG+Helvetica-Bold" charset="0"/>
              </a:rPr>
              <a:t>kilimo</a:t>
            </a:r>
            <a:r>
              <a:rPr lang="en-US" altLang="en-US" sz="2000" dirty="0" smtClean="0">
                <a:latin typeface="+mn-lt"/>
                <a:ea typeface="Calibri" panose="020F0502020204030204" pitchFamily="34" charset="0"/>
                <a:cs typeface="WYGPQG+Helvetica-Bold" charset="0"/>
              </a:rPr>
              <a:t> bora cha </a:t>
            </a:r>
            <a:r>
              <a:rPr lang="en-US" altLang="en-US" sz="2000" dirty="0" err="1" smtClean="0">
                <a:latin typeface="+mn-lt"/>
                <a:ea typeface="Calibri" panose="020F0502020204030204" pitchFamily="34" charset="0"/>
                <a:cs typeface="WYGPQG+Helvetica-Bold" charset="0"/>
              </a:rPr>
              <a:t>zao</a:t>
            </a:r>
            <a:r>
              <a:rPr lang="en-US" altLang="en-US" sz="2000" dirty="0" smtClean="0">
                <a:latin typeface="+mn-lt"/>
                <a:ea typeface="Calibri" panose="020F0502020204030204" pitchFamily="34" charset="0"/>
                <a:cs typeface="WYGPQG+Helvetica-Bold" charset="0"/>
              </a:rPr>
              <a:t> la </a:t>
            </a:r>
            <a:r>
              <a:rPr lang="en-US" altLang="en-US" sz="2000" dirty="0" err="1" smtClean="0">
                <a:latin typeface="+mn-lt"/>
                <a:ea typeface="Calibri" panose="020F0502020204030204" pitchFamily="34" charset="0"/>
                <a:cs typeface="WYGPQG+Helvetica-Bold" charset="0"/>
              </a:rPr>
              <a:t>maharage</a:t>
            </a:r>
            <a:endParaRPr lang="en-US" altLang="en-US" sz="2000" dirty="0" smtClean="0">
              <a:latin typeface="+mn-lt"/>
              <a:ea typeface="Calibri" panose="020F0502020204030204" pitchFamily="34" charset="0"/>
              <a:cs typeface="WYGPQG+Helvetica-Bold" charset="0"/>
            </a:endParaRPr>
          </a:p>
          <a:p>
            <a:pPr marL="628650" indent="-514350">
              <a:buFont typeface="+mj-lt"/>
              <a:buAutoNum type="romanLcPeriod"/>
            </a:pPr>
            <a:r>
              <a:rPr lang="en-US" sz="2000" dirty="0">
                <a:latin typeface="+mn-lt"/>
              </a:rPr>
              <a:t>Better soybean through good agricultural </a:t>
            </a:r>
            <a:r>
              <a:rPr lang="en-US" sz="2000" dirty="0" smtClean="0">
                <a:latin typeface="+mn-lt"/>
              </a:rPr>
              <a:t>practices F</a:t>
            </a:r>
          </a:p>
          <a:p>
            <a:pPr marL="628650" indent="-514350">
              <a:buFont typeface="+mj-lt"/>
              <a:buAutoNum type="romanLcPeriod"/>
            </a:pPr>
            <a:r>
              <a:rPr lang="en-US" sz="2000" dirty="0">
                <a:latin typeface="+mn-lt"/>
              </a:rPr>
              <a:t>f</a:t>
            </a:r>
            <a:r>
              <a:rPr lang="en-US" sz="2000" dirty="0" smtClean="0">
                <a:latin typeface="+mn-lt"/>
              </a:rPr>
              <a:t>or </a:t>
            </a:r>
            <a:r>
              <a:rPr lang="en-US" sz="2000" dirty="0">
                <a:latin typeface="+mn-lt"/>
              </a:rPr>
              <a:t>farmers in </a:t>
            </a:r>
            <a:r>
              <a:rPr lang="en-US" sz="2000" dirty="0" smtClean="0">
                <a:latin typeface="+mn-lt"/>
              </a:rPr>
              <a:t>Tanzania.</a:t>
            </a:r>
          </a:p>
          <a:p>
            <a:pPr marL="628650" indent="-514350">
              <a:buFont typeface="+mj-lt"/>
              <a:buAutoNum type="romanLcPeriod"/>
            </a:pPr>
            <a:r>
              <a:rPr lang="en-US" sz="2000" dirty="0" smtClean="0">
                <a:latin typeface="+mn-lt"/>
              </a:rPr>
              <a:t>Better beans through </a:t>
            </a:r>
            <a:r>
              <a:rPr lang="en-US" sz="2000" dirty="0">
                <a:latin typeface="+mn-lt"/>
              </a:rPr>
              <a:t>good agricultural </a:t>
            </a:r>
            <a:r>
              <a:rPr lang="en-US" sz="2000" dirty="0" smtClean="0">
                <a:latin typeface="+mn-lt"/>
              </a:rPr>
              <a:t>practices</a:t>
            </a:r>
            <a:r>
              <a:rPr lang="en-US" sz="2000" dirty="0">
                <a:latin typeface="+mn-lt"/>
              </a:rPr>
              <a:t> </a:t>
            </a:r>
            <a:r>
              <a:rPr lang="en-US" sz="2000" dirty="0">
                <a:latin typeface="+mn-lt"/>
              </a:rPr>
              <a:t>f</a:t>
            </a:r>
            <a:r>
              <a:rPr lang="en-US" sz="2000" dirty="0" smtClean="0">
                <a:latin typeface="+mn-lt"/>
              </a:rPr>
              <a:t>or </a:t>
            </a:r>
            <a:r>
              <a:rPr lang="en-US" sz="2000" dirty="0">
                <a:latin typeface="+mn-lt"/>
              </a:rPr>
              <a:t>farmers in southern highlands of </a:t>
            </a:r>
            <a:r>
              <a:rPr lang="en-US" sz="2000" dirty="0" smtClean="0">
                <a:latin typeface="+mn-lt"/>
              </a:rPr>
              <a:t>Tanzania</a:t>
            </a:r>
          </a:p>
          <a:p>
            <a:pPr marL="628650" indent="-514350">
              <a:buFont typeface="+mj-lt"/>
              <a:buAutoNum type="romanLcPeriod"/>
            </a:pPr>
            <a:r>
              <a:rPr lang="en-US" sz="2000" dirty="0" smtClean="0">
                <a:latin typeface="+mn-lt"/>
              </a:rPr>
              <a:t>Technology </a:t>
            </a:r>
            <a:r>
              <a:rPr lang="en-US" sz="2000" dirty="0">
                <a:latin typeface="+mn-lt"/>
              </a:rPr>
              <a:t>brief for Soybean production in </a:t>
            </a:r>
            <a:r>
              <a:rPr lang="en-US" sz="2000" dirty="0" smtClean="0">
                <a:latin typeface="+mn-lt"/>
              </a:rPr>
              <a:t>Tanzania</a:t>
            </a:r>
          </a:p>
          <a:p>
            <a:pPr marL="628650" indent="-514350">
              <a:buFont typeface="+mj-lt"/>
              <a:buAutoNum type="romanLcPeriod"/>
            </a:pPr>
            <a:r>
              <a:rPr lang="en-US" sz="2000" dirty="0">
                <a:latin typeface="+mn-lt"/>
              </a:rPr>
              <a:t>Technology brief for </a:t>
            </a:r>
            <a:r>
              <a:rPr lang="en-US" sz="2000" dirty="0" smtClean="0">
                <a:latin typeface="+mn-lt"/>
              </a:rPr>
              <a:t>common bean </a:t>
            </a:r>
            <a:r>
              <a:rPr lang="en-US" sz="2000" dirty="0">
                <a:latin typeface="+mn-lt"/>
              </a:rPr>
              <a:t>production in </a:t>
            </a:r>
            <a:r>
              <a:rPr lang="en-US" sz="2000" dirty="0" smtClean="0">
                <a:latin typeface="+mn-lt"/>
              </a:rPr>
              <a:t>Tanzania</a:t>
            </a:r>
          </a:p>
          <a:p>
            <a:pPr marL="628650" indent="-514350">
              <a:buFont typeface="+mj-lt"/>
              <a:buAutoNum type="romanLcPeriod"/>
            </a:pPr>
            <a:r>
              <a:rPr lang="en-US" sz="2000" dirty="0">
                <a:latin typeface="+mn-lt"/>
              </a:rPr>
              <a:t>Compendium of Maize Production </a:t>
            </a:r>
            <a:r>
              <a:rPr lang="en-US" sz="2000" dirty="0" smtClean="0">
                <a:latin typeface="+mn-lt"/>
              </a:rPr>
              <a:t>training protocols</a:t>
            </a:r>
          </a:p>
          <a:p>
            <a:pPr marL="628650" indent="-514350">
              <a:buFont typeface="+mj-lt"/>
              <a:buAutoNum type="romanLcPeriod"/>
            </a:pPr>
            <a:r>
              <a:rPr lang="en-US" sz="2000" dirty="0" smtClean="0">
                <a:latin typeface="+mn-lt"/>
              </a:rPr>
              <a:t>Training manual on SWM (for farmers and extension officers)</a:t>
            </a:r>
            <a:endParaRPr lang="en-US" sz="2000" dirty="0">
              <a:latin typeface="+mn-lt"/>
            </a:endParaRPr>
          </a:p>
          <a:p>
            <a:pPr marL="628650" indent="-514350">
              <a:buFont typeface="+mj-lt"/>
              <a:buAutoNum type="romanLcPeriod"/>
            </a:pPr>
            <a:endParaRPr lang="en-US" sz="2000" dirty="0" smtClean="0">
              <a:latin typeface="+mn-lt"/>
            </a:endParaRPr>
          </a:p>
          <a:p>
            <a:pPr marL="628650" indent="-514350">
              <a:buFont typeface="+mj-lt"/>
              <a:buAutoNum type="romanLcPeriod"/>
            </a:pPr>
            <a:endParaRPr lang="en-US" sz="2000" dirty="0"/>
          </a:p>
          <a:p>
            <a:pPr marL="628650" indent="-514350">
              <a:buFont typeface="+mj-lt"/>
              <a:buAutoNum type="romanLcPeriod"/>
            </a:pPr>
            <a:endParaRPr lang="en-US" sz="2000" dirty="0"/>
          </a:p>
          <a:p>
            <a:pPr marL="628650" indent="-514350">
              <a:buFont typeface="+mj-lt"/>
              <a:buAutoNum type="romanLcPeriod"/>
            </a:pPr>
            <a:endParaRPr lang="en-US" sz="2000" dirty="0" smtClean="0"/>
          </a:p>
          <a:p>
            <a:pPr marL="628650" indent="-514350">
              <a:buFont typeface="+mj-lt"/>
              <a:buAutoNum type="romanLcPeriod"/>
            </a:pPr>
            <a:endParaRPr lang="en-US" sz="2000" dirty="0" smtClean="0"/>
          </a:p>
          <a:p>
            <a:pPr marL="628650" indent="-514350">
              <a:buFont typeface="+mj-lt"/>
              <a:buAutoNum type="romanLcPeriod"/>
            </a:pPr>
            <a:endParaRPr lang="en-US" sz="2000" dirty="0"/>
          </a:p>
          <a:p>
            <a:pPr marL="628650" indent="-514350">
              <a:buFont typeface="+mj-lt"/>
              <a:buAutoNum type="romanLcPeriod"/>
            </a:pPr>
            <a:endParaRPr lang="en-US" sz="2000" dirty="0">
              <a:latin typeface="+mn-lt"/>
            </a:endParaRPr>
          </a:p>
          <a:p>
            <a:endParaRPr lang="en-US" altLang="en-US" sz="4000" dirty="0" smtClean="0">
              <a:latin typeface="Arial" panose="020B0604020202020204" pitchFamily="34" charset="0"/>
            </a:endParaRPr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/>
          </a:p>
          <a:p>
            <a:endParaRPr lang="en-US" sz="2800" dirty="0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4936834" y="41206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11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n-US" sz="2800" b="1" dirty="0" smtClean="0"/>
              <a:t>2.7 Success stories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 smtClean="0"/>
              <a:t>Draft available on:</a:t>
            </a:r>
          </a:p>
          <a:p>
            <a:pPr marL="628650" lvl="0" indent="-514350">
              <a:buFont typeface="+mj-lt"/>
              <a:buAutoNum type="romanLcPeriod"/>
            </a:pPr>
            <a:r>
              <a:rPr lang="en-US" sz="2400" dirty="0" err="1" smtClean="0"/>
              <a:t>Mkungugu</a:t>
            </a:r>
            <a:r>
              <a:rPr lang="en-US" sz="2400" dirty="0" smtClean="0"/>
              <a:t> </a:t>
            </a:r>
            <a:r>
              <a:rPr lang="en-US" sz="2400" dirty="0"/>
              <a:t>QDS producer </a:t>
            </a:r>
            <a:r>
              <a:rPr lang="en-US" sz="2400" dirty="0" err="1"/>
              <a:t>Obedi</a:t>
            </a:r>
            <a:r>
              <a:rPr lang="en-US" sz="2400" dirty="0"/>
              <a:t> </a:t>
            </a:r>
            <a:r>
              <a:rPr lang="en-US" sz="2400" dirty="0" err="1"/>
              <a:t>Chonya</a:t>
            </a:r>
            <a:r>
              <a:rPr lang="en-US" sz="2400" dirty="0"/>
              <a:t> </a:t>
            </a:r>
            <a:r>
              <a:rPr lang="en-US" sz="2400" b="1" dirty="0" smtClean="0"/>
              <a:t>by Silvanus </a:t>
            </a:r>
            <a:r>
              <a:rPr lang="en-US" sz="2400" b="1" dirty="0"/>
              <a:t>Mruma and Filbert </a:t>
            </a:r>
            <a:r>
              <a:rPr lang="en-US" sz="2400" b="1" dirty="0" smtClean="0"/>
              <a:t>Mzee</a:t>
            </a:r>
            <a:endParaRPr lang="en-US" sz="2400" b="1" dirty="0"/>
          </a:p>
          <a:p>
            <a:pPr marL="628650" lvl="0" indent="-514350">
              <a:buFont typeface="+mj-lt"/>
              <a:buAutoNum type="romanLcPeriod"/>
            </a:pPr>
            <a:r>
              <a:rPr lang="en-US" sz="2400" dirty="0" smtClean="0"/>
              <a:t>Sprayer </a:t>
            </a:r>
            <a:r>
              <a:rPr lang="en-US" sz="2400" dirty="0"/>
              <a:t>service providers(SSP) </a:t>
            </a:r>
            <a:r>
              <a:rPr lang="en-US" sz="2400" b="1" dirty="0" smtClean="0"/>
              <a:t>by </a:t>
            </a:r>
            <a:r>
              <a:rPr lang="en-US" sz="2400" b="1" dirty="0"/>
              <a:t>Filbert Mzee</a:t>
            </a:r>
          </a:p>
          <a:p>
            <a:pPr marL="628650" lvl="0" indent="-514350">
              <a:buFont typeface="+mj-lt"/>
              <a:buAutoNum type="romanLcPeriod"/>
            </a:pPr>
            <a:r>
              <a:rPr lang="en-US" sz="2400" dirty="0" smtClean="0"/>
              <a:t>Maize-legume </a:t>
            </a:r>
            <a:r>
              <a:rPr lang="en-US" sz="2400" dirty="0"/>
              <a:t>crop rotation </a:t>
            </a:r>
            <a:r>
              <a:rPr lang="en-US" sz="2400" dirty="0" smtClean="0"/>
              <a:t>by </a:t>
            </a:r>
            <a:r>
              <a:rPr lang="en-US" sz="2400" b="1" dirty="0" smtClean="0"/>
              <a:t>Silvanus and F Baijukya</a:t>
            </a:r>
            <a:endParaRPr lang="en-US" sz="2400" b="1" dirty="0"/>
          </a:p>
          <a:p>
            <a:pPr marL="628650" lvl="0" indent="-514350">
              <a:buFont typeface="+mj-lt"/>
              <a:buAutoNum type="romanLcPeriod"/>
            </a:pPr>
            <a:r>
              <a:rPr lang="en-US" sz="2400" dirty="0"/>
              <a:t>Richard </a:t>
            </a:r>
            <a:r>
              <a:rPr lang="en-US" sz="2400" dirty="0" err="1" smtClean="0"/>
              <a:t>Mlozi</a:t>
            </a:r>
            <a:r>
              <a:rPr lang="en-US" sz="2400" dirty="0" smtClean="0"/>
              <a:t> achieving higher maize yield through application of GAP </a:t>
            </a:r>
            <a:r>
              <a:rPr lang="en-US" sz="2400" b="1" dirty="0" smtClean="0"/>
              <a:t>by Ibrahim Mkwiru</a:t>
            </a:r>
          </a:p>
          <a:p>
            <a:pPr marL="628650" lvl="0" indent="-514350">
              <a:buFont typeface="+mj-lt"/>
              <a:buAutoNum type="romanLcPeriod"/>
            </a:pPr>
            <a:r>
              <a:rPr lang="en-US" sz="2400" dirty="0" smtClean="0"/>
              <a:t>Soil </a:t>
            </a:r>
            <a:r>
              <a:rPr lang="en-US" sz="2400" dirty="0"/>
              <a:t>and water conservation practices in Iringa rural </a:t>
            </a:r>
            <a:r>
              <a:rPr lang="en-US" sz="2400" b="1" dirty="0" smtClean="0"/>
              <a:t>by </a:t>
            </a:r>
            <a:r>
              <a:rPr lang="en-US" sz="2400" b="1" dirty="0"/>
              <a:t>Elirehema Swai</a:t>
            </a:r>
          </a:p>
          <a:p>
            <a:pPr marL="971550" indent="-857250">
              <a:buFont typeface="+mj-lt"/>
              <a:buAutoNum type="romanLcPeriod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829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524000"/>
            <a:ext cx="7772400" cy="838200"/>
          </a:xfrm>
        </p:spPr>
        <p:txBody>
          <a:bodyPr/>
          <a:lstStyle/>
          <a:p>
            <a:r>
              <a:rPr lang="en-US" sz="2800" b="1" dirty="0" smtClean="0"/>
              <a:t>3. Challenges and Solutions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362200"/>
            <a:ext cx="8458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i</a:t>
            </a:r>
            <a:r>
              <a:rPr lang="en-US" sz="2400" dirty="0" smtClean="0"/>
              <a:t>) </a:t>
            </a:r>
            <a:r>
              <a:rPr lang="en-US" sz="2400" b="1" dirty="0" smtClean="0"/>
              <a:t>Outbreak of Fall Armyworm </a:t>
            </a:r>
            <a:r>
              <a:rPr lang="en-GB" sz="2400" dirty="0" smtClean="0"/>
              <a:t>(</a:t>
            </a:r>
            <a:r>
              <a:rPr lang="en-GB" sz="2400" i="1" dirty="0" err="1"/>
              <a:t>Spodoptera</a:t>
            </a:r>
            <a:r>
              <a:rPr lang="en-GB" sz="2400" i="1" dirty="0"/>
              <a:t> </a:t>
            </a:r>
            <a:r>
              <a:rPr lang="en-GB" sz="2400" i="1" dirty="0" err="1"/>
              <a:t>frugiperda</a:t>
            </a:r>
            <a:r>
              <a:rPr lang="en-GB" sz="2400" dirty="0"/>
              <a:t>) </a:t>
            </a:r>
            <a:r>
              <a:rPr lang="en-GB" sz="2400" dirty="0" smtClean="0"/>
              <a:t>and </a:t>
            </a:r>
            <a:r>
              <a:rPr lang="en-GB" sz="2400" dirty="0"/>
              <a:t>stalk borer (</a:t>
            </a:r>
            <a:r>
              <a:rPr lang="en-GB" sz="2400" i="1" dirty="0" err="1"/>
              <a:t>Busseola</a:t>
            </a:r>
            <a:r>
              <a:rPr lang="en-GB" sz="2400" i="1" dirty="0"/>
              <a:t> </a:t>
            </a:r>
            <a:r>
              <a:rPr lang="en-GB" sz="2400" i="1" dirty="0" err="1"/>
              <a:t>fusca</a:t>
            </a:r>
            <a:r>
              <a:rPr lang="en-GB" sz="2400" dirty="0"/>
              <a:t>) </a:t>
            </a:r>
            <a:r>
              <a:rPr lang="en-US" sz="2400" dirty="0" smtClean="0"/>
              <a:t>in all project sites, diverted attention of project staff and resources to support farmers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189 government extension staff and 1,340 farmers were trained on FAW management who in turn supported fellow farmers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8 Spray gangs were formed for fast response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Appropriate pesticides mobilized and became available through agrodelears </a:t>
            </a:r>
          </a:p>
          <a:p>
            <a:r>
              <a:rPr lang="en-US" sz="2400" dirty="0" smtClean="0"/>
              <a:t>ii) </a:t>
            </a:r>
            <a:r>
              <a:rPr lang="en-US" sz="2400" b="1" dirty="0" smtClean="0"/>
              <a:t>Late onset of rains and prolonged drought spells in Iringa </a:t>
            </a:r>
            <a:r>
              <a:rPr lang="en-US" sz="2400" dirty="0" smtClean="0"/>
              <a:t>resulted to late </a:t>
            </a:r>
            <a:r>
              <a:rPr lang="en-ZA" sz="2400" dirty="0" smtClean="0"/>
              <a:t>application </a:t>
            </a:r>
            <a:r>
              <a:rPr lang="en-ZA" sz="2400" dirty="0"/>
              <a:t>of top-dressing </a:t>
            </a:r>
            <a:r>
              <a:rPr lang="en-ZA" sz="2400" dirty="0" smtClean="0"/>
              <a:t>fertilizer</a:t>
            </a: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.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994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06896" y="1337031"/>
            <a:ext cx="7772400" cy="838200"/>
          </a:xfrm>
        </p:spPr>
        <p:txBody>
          <a:bodyPr/>
          <a:lstStyle/>
          <a:p>
            <a:r>
              <a:rPr lang="en-US" sz="2800" b="1" dirty="0" smtClean="0"/>
              <a:t>iii) Acid crop land but farmers unaware</a:t>
            </a:r>
            <a:endParaRPr lang="en-US" sz="28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06896" y="2323380"/>
            <a:ext cx="4400257" cy="4316569"/>
            <a:chOff x="328217" y="1605516"/>
            <a:chExt cx="5459210" cy="4726501"/>
          </a:xfrm>
        </p:grpSpPr>
        <p:sp>
          <p:nvSpPr>
            <p:cNvPr id="4" name="TextBox 3"/>
            <p:cNvSpPr txBox="1"/>
            <p:nvPr/>
          </p:nvSpPr>
          <p:spPr>
            <a:xfrm>
              <a:off x="597241" y="5993463"/>
              <a:ext cx="51901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4.7 Mha are potentially suffering the effects of acidity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8217" y="1605516"/>
              <a:ext cx="5274609" cy="4262005"/>
            </a:xfrm>
            <a:prstGeom prst="rect">
              <a:avLst/>
            </a:prstGeom>
          </p:spPr>
        </p:pic>
      </p:grpSp>
      <p:pic>
        <p:nvPicPr>
          <p:cNvPr id="6" name="Chart 24">
            <a:extLst>
              <a:ext uri="{FF2B5EF4-FFF2-40B4-BE49-F238E27FC236}">
                <a16:creationId xmlns="" xmlns:a16="http://schemas.microsoft.com/office/drawing/2014/main" id="{6EBDB471-27E4-4710-9169-51BE47D56B46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360" y="2361856"/>
            <a:ext cx="3996306" cy="262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48201" y="5257801"/>
            <a:ext cx="4106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Lime not available and costly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 recommendations on lime application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14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524000"/>
            <a:ext cx="7772400" cy="3429000"/>
          </a:xfrm>
        </p:spPr>
        <p:txBody>
          <a:bodyPr/>
          <a:lstStyle/>
          <a:p>
            <a:r>
              <a:rPr lang="en-US" sz="2800" dirty="0" smtClean="0"/>
              <a:t>iii)</a:t>
            </a:r>
            <a:r>
              <a:rPr lang="en-US" sz="2800" b="1" dirty="0"/>
              <a:t> </a:t>
            </a:r>
            <a:r>
              <a:rPr lang="en-US" sz="2800" b="1" dirty="0" smtClean="0">
                <a:latin typeface="+mn-lt"/>
              </a:rPr>
              <a:t>Poor performance </a:t>
            </a:r>
            <a:r>
              <a:rPr lang="en-US" sz="2800" b="1" dirty="0">
                <a:latin typeface="+mn-lt"/>
              </a:rPr>
              <a:t>of </a:t>
            </a:r>
            <a:r>
              <a:rPr lang="en-US" sz="2800" b="1" dirty="0" err="1">
                <a:latin typeface="+mn-lt"/>
              </a:rPr>
              <a:t>Yara</a:t>
            </a:r>
            <a:r>
              <a:rPr lang="en-US" sz="2800" b="1" dirty="0">
                <a:latin typeface="+mn-lt"/>
              </a:rPr>
              <a:t> Mila Cereal </a:t>
            </a:r>
            <a:r>
              <a:rPr lang="en-US" sz="2800" b="1" dirty="0" smtClean="0">
                <a:latin typeface="+mn-lt"/>
              </a:rPr>
              <a:t>fertilizers </a:t>
            </a:r>
            <a:r>
              <a:rPr lang="en-US" sz="2800" b="1" dirty="0">
                <a:latin typeface="+mn-lt"/>
              </a:rPr>
              <a:t>in </a:t>
            </a:r>
            <a:r>
              <a:rPr lang="en-US" sz="2800" b="1" dirty="0" err="1">
                <a:latin typeface="+mn-lt"/>
              </a:rPr>
              <a:t>Mbozi</a:t>
            </a:r>
            <a:r>
              <a:rPr lang="en-US" sz="2800" b="1" dirty="0">
                <a:latin typeface="+mn-lt"/>
              </a:rPr>
              <a:t> </a:t>
            </a:r>
            <a:r>
              <a:rPr lang="en-US" sz="2800" b="1" dirty="0" smtClean="0">
                <a:latin typeface="+mn-lt"/>
              </a:rPr>
              <a:t>District</a:t>
            </a:r>
          </a:p>
          <a:p>
            <a:r>
              <a:rPr lang="en-US" sz="2800" dirty="0" smtClean="0">
                <a:latin typeface="+mn-lt"/>
              </a:rPr>
              <a:t>A task force to look into the issue was formed (composed of 2 AR-NAFAKA staff, 1 YARA staff  and soil Scientist form ARI </a:t>
            </a:r>
            <a:r>
              <a:rPr lang="en-US" sz="2800" dirty="0" err="1" smtClean="0">
                <a:latin typeface="+mn-lt"/>
              </a:rPr>
              <a:t>Uyole</a:t>
            </a:r>
            <a:r>
              <a:rPr lang="en-US" sz="2800" dirty="0" smtClean="0">
                <a:latin typeface="+mn-lt"/>
              </a:rPr>
              <a:t>). The team carried interview with farmers and collected soil samples for further investigation. Findings expected by Mid August.</a:t>
            </a:r>
          </a:p>
          <a:p>
            <a:endParaRPr lang="en-US" sz="2800" dirty="0">
              <a:latin typeface="+mn-lt"/>
            </a:endParaRPr>
          </a:p>
          <a:p>
            <a:r>
              <a:rPr lang="en-US" sz="2800" dirty="0" smtClean="0">
                <a:latin typeface="+mn-lt"/>
              </a:rPr>
              <a:t>s</a:t>
            </a:r>
            <a:endParaRPr lang="en-US" sz="28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0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352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5181600"/>
          </a:xfrm>
        </p:spPr>
        <p:txBody>
          <a:bodyPr/>
          <a:lstStyle/>
          <a:p>
            <a:r>
              <a:rPr lang="en-ZA" sz="3200" b="1" dirty="0" smtClean="0"/>
              <a:t>Lessons</a:t>
            </a:r>
          </a:p>
          <a:p>
            <a:pPr marL="628650" indent="-514350">
              <a:buFont typeface="+mj-lt"/>
              <a:buAutoNum type="arabicPeriod"/>
            </a:pPr>
            <a:r>
              <a:rPr lang="en-ZA" sz="2400" dirty="0" smtClean="0"/>
              <a:t>Level </a:t>
            </a:r>
            <a:r>
              <a:rPr lang="en-ZA" sz="2400" dirty="0"/>
              <a:t>of infestation by FAW </a:t>
            </a:r>
            <a:r>
              <a:rPr lang="en-ZA" sz="2400" dirty="0" smtClean="0"/>
              <a:t>is high during dry spells, thus </a:t>
            </a:r>
            <a:r>
              <a:rPr lang="en-ZA" sz="2400" dirty="0"/>
              <a:t>seasons with little rains and or poor rainfall distribution </a:t>
            </a:r>
            <a:r>
              <a:rPr lang="en-ZA" sz="2400" dirty="0" smtClean="0"/>
              <a:t>are likely to have considerable damage. Farmers need </a:t>
            </a:r>
            <a:r>
              <a:rPr lang="en-ZA" sz="2400" smtClean="0"/>
              <a:t>to get </a:t>
            </a:r>
            <a:r>
              <a:rPr lang="en-ZA" sz="2400" dirty="0" smtClean="0"/>
              <a:t>prepared.</a:t>
            </a:r>
          </a:p>
          <a:p>
            <a:pPr marL="628650" indent="-514350">
              <a:buFont typeface="+mj-lt"/>
              <a:buAutoNum type="arabicPeriod"/>
            </a:pPr>
            <a:r>
              <a:rPr lang="en-ZA" sz="2400" dirty="0" smtClean="0"/>
              <a:t>FAW management requires skills not available with common farmers. Creation, and registering spray teams as service providers appears to be feasible solution to manage the pest  </a:t>
            </a:r>
            <a:endParaRPr lang="en-US" sz="2400" dirty="0"/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0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371600"/>
            <a:ext cx="8229600" cy="1143000"/>
          </a:xfrm>
        </p:spPr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895600"/>
            <a:ext cx="754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USAID for funding and advice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AR -Leadership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Participating farmers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  <p:pic>
        <p:nvPicPr>
          <p:cNvPr id="3" name="Picture 2" descr="Iyula taste scores.jpg"/>
          <p:cNvPicPr/>
          <p:nvPr/>
        </p:nvPicPr>
        <p:blipFill>
          <a:blip r:embed="rId2" cstate="print"/>
          <a:srcRect t="26589" b="5140"/>
          <a:stretch>
            <a:fillRect/>
          </a:stretch>
        </p:blipFill>
        <p:spPr>
          <a:xfrm>
            <a:off x="228600" y="2895600"/>
            <a:ext cx="89154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3600" b="1" dirty="0" smtClean="0"/>
              <a:t>Outline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590800"/>
            <a:ext cx="8686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Helvetica"/>
                <a:ea typeface="Times New Roman"/>
                <a:cs typeface="Times New Roman"/>
              </a:rPr>
              <a:t>Core </a:t>
            </a:r>
            <a:r>
              <a:rPr lang="en-GB" sz="2800" dirty="0">
                <a:latin typeface="Helvetica"/>
                <a:ea typeface="Times New Roman"/>
                <a:cs typeface="Times New Roman"/>
              </a:rPr>
              <a:t>business of maize- </a:t>
            </a:r>
            <a:r>
              <a:rPr lang="en-GB" sz="2800" dirty="0" smtClean="0">
                <a:latin typeface="Helvetica"/>
                <a:ea typeface="Times New Roman"/>
                <a:cs typeface="Times New Roman"/>
              </a:rPr>
              <a:t>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Helvetica"/>
                <a:ea typeface="Times New Roman"/>
                <a:cs typeface="Times New Roman"/>
              </a:rPr>
              <a:t>Implemented activities and achievement</a:t>
            </a:r>
          </a:p>
          <a:p>
            <a:pPr marL="288925" lvl="1" indent="-288925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Helvetica"/>
                <a:ea typeface="Times New Roman"/>
                <a:cs typeface="Times New Roman"/>
              </a:rPr>
              <a:t>Challenges and lessons learned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Helvetica"/>
                <a:ea typeface="Times New Roman"/>
                <a:cs typeface="Times New Roman"/>
              </a:rPr>
              <a:t>Future plans</a:t>
            </a:r>
          </a:p>
          <a:p>
            <a:endParaRPr lang="en-GB" sz="2800" b="1" dirty="0" smtClean="0">
              <a:latin typeface="Helvetica"/>
              <a:ea typeface="Times New Roman"/>
              <a:cs typeface="Times New Roman"/>
            </a:endParaRPr>
          </a:p>
          <a:p>
            <a:endParaRPr lang="en-GB" sz="2800" b="1" dirty="0" smtClean="0">
              <a:latin typeface="Helvetica"/>
              <a:ea typeface="Times New Roman"/>
              <a:cs typeface="Times New Roman"/>
            </a:endParaRP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92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19100" y="1447800"/>
            <a:ext cx="8458200" cy="914400"/>
          </a:xfrm>
        </p:spPr>
        <p:txBody>
          <a:bodyPr/>
          <a:lstStyle/>
          <a:p>
            <a:r>
              <a:rPr lang="en-GB" sz="2800" b="1" dirty="0" smtClean="0">
                <a:latin typeface="Helvetica"/>
                <a:ea typeface="Times New Roman"/>
                <a:cs typeface="Times New Roman"/>
              </a:rPr>
              <a:t>1. Core </a:t>
            </a:r>
            <a:r>
              <a:rPr lang="en-GB" sz="2800" b="1" dirty="0">
                <a:latin typeface="Helvetica"/>
                <a:ea typeface="Times New Roman"/>
                <a:cs typeface="Times New Roman"/>
              </a:rPr>
              <a:t>business of </a:t>
            </a:r>
            <a:r>
              <a:rPr lang="en-GB" sz="2800" b="1" dirty="0" smtClean="0">
                <a:latin typeface="Helvetica"/>
                <a:ea typeface="Times New Roman"/>
                <a:cs typeface="Times New Roman"/>
              </a:rPr>
              <a:t>maize team in context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001078"/>
            <a:ext cx="82677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156734"/>
                </a:solidFill>
              </a:rPr>
              <a:t>Maize team focuses on 3 out </a:t>
            </a:r>
            <a:r>
              <a:rPr lang="en-GB" sz="2400" b="1" dirty="0">
                <a:solidFill>
                  <a:srgbClr val="156734"/>
                </a:solidFill>
              </a:rPr>
              <a:t> </a:t>
            </a:r>
            <a:r>
              <a:rPr lang="en-GB" sz="2400" b="1" dirty="0" smtClean="0">
                <a:solidFill>
                  <a:srgbClr val="156734"/>
                </a:solidFill>
              </a:rPr>
              <a:t>(out of 4) strategic partnership areas of AR-NAFAKA projects;</a:t>
            </a:r>
          </a:p>
          <a:p>
            <a:endParaRPr lang="en-GB" sz="2400" b="1" dirty="0" smtClean="0"/>
          </a:p>
          <a:p>
            <a:pPr marL="514350" indent="-514350">
              <a:buFont typeface="+mj-lt"/>
              <a:buAutoNum type="romanUcPeriod"/>
            </a:pPr>
            <a:r>
              <a:rPr lang="en-GB" sz="2200" b="1" dirty="0" smtClean="0">
                <a:solidFill>
                  <a:srgbClr val="0070C0"/>
                </a:solidFill>
              </a:rPr>
              <a:t>Promotion of climate </a:t>
            </a:r>
            <a:r>
              <a:rPr lang="en-GB" sz="2200" b="1" dirty="0">
                <a:solidFill>
                  <a:srgbClr val="0070C0"/>
                </a:solidFill>
              </a:rPr>
              <a:t>smart agriculture (CSA) </a:t>
            </a:r>
            <a:r>
              <a:rPr lang="en-GB" sz="2200" b="1" dirty="0" smtClean="0">
                <a:solidFill>
                  <a:srgbClr val="0070C0"/>
                </a:solidFill>
              </a:rPr>
              <a:t>innovations </a:t>
            </a:r>
            <a:r>
              <a:rPr lang="en-GB" sz="2200" i="1" dirty="0" smtClean="0">
                <a:solidFill>
                  <a:srgbClr val="0070C0"/>
                </a:solidFill>
              </a:rPr>
              <a:t>to  increase resilience </a:t>
            </a:r>
            <a:r>
              <a:rPr lang="en-GB" sz="2200" i="1" dirty="0">
                <a:solidFill>
                  <a:srgbClr val="0070C0"/>
                </a:solidFill>
              </a:rPr>
              <a:t>of </a:t>
            </a:r>
            <a:r>
              <a:rPr lang="en-GB" sz="2200" i="1" dirty="0" smtClean="0">
                <a:solidFill>
                  <a:srgbClr val="0070C0"/>
                </a:solidFill>
              </a:rPr>
              <a:t>people and natural resources to climate shocks and their impacts</a:t>
            </a:r>
          </a:p>
          <a:p>
            <a:pPr marL="514350" indent="-514350">
              <a:buFont typeface="+mj-lt"/>
              <a:buAutoNum type="romanUcPeriod"/>
            </a:pPr>
            <a:endParaRPr lang="en-GB" sz="22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GB" sz="2200" b="1" dirty="0" smtClean="0">
                <a:solidFill>
                  <a:schemeClr val="bg1">
                    <a:lumMod val="75000"/>
                  </a:schemeClr>
                </a:solidFill>
              </a:rPr>
              <a:t>Reduced </a:t>
            </a:r>
            <a:r>
              <a:rPr lang="en-GB" sz="2200" b="1" dirty="0">
                <a:solidFill>
                  <a:schemeClr val="bg1">
                    <a:lumMod val="75000"/>
                  </a:schemeClr>
                </a:solidFill>
              </a:rPr>
              <a:t>food waste and </a:t>
            </a:r>
            <a:r>
              <a:rPr lang="en-GB" sz="2200" b="1" dirty="0" smtClean="0">
                <a:solidFill>
                  <a:schemeClr val="bg1">
                    <a:lumMod val="75000"/>
                  </a:schemeClr>
                </a:solidFill>
              </a:rPr>
              <a:t>spoilage</a:t>
            </a:r>
          </a:p>
          <a:p>
            <a:pPr marL="514350" indent="-514350">
              <a:buFont typeface="+mj-lt"/>
              <a:buAutoNum type="romanUcPeriod"/>
            </a:pPr>
            <a:endParaRPr lang="en-GB" sz="2200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GB" sz="2200" b="1" dirty="0" smtClean="0">
                <a:solidFill>
                  <a:srgbClr val="0070C0"/>
                </a:solidFill>
              </a:rPr>
              <a:t>Improved </a:t>
            </a:r>
            <a:r>
              <a:rPr lang="en-GB" sz="2200" b="1" dirty="0">
                <a:solidFill>
                  <a:srgbClr val="0070C0"/>
                </a:solidFill>
              </a:rPr>
              <a:t>household nutrition </a:t>
            </a:r>
            <a:r>
              <a:rPr lang="en-GB" sz="2200" i="1" dirty="0" smtClean="0">
                <a:solidFill>
                  <a:srgbClr val="0070C0"/>
                </a:solidFill>
              </a:rPr>
              <a:t>through crop diversification</a:t>
            </a:r>
          </a:p>
          <a:p>
            <a:pPr marL="514350" indent="-514350">
              <a:buFont typeface="+mj-lt"/>
              <a:buAutoNum type="romanUcPeriod"/>
            </a:pPr>
            <a:endParaRPr lang="en-GB" sz="2200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GB" sz="2200" b="1" dirty="0" smtClean="0">
                <a:solidFill>
                  <a:srgbClr val="0070C0"/>
                </a:solidFill>
              </a:rPr>
              <a:t>Capacity building of extension staff and farmers </a:t>
            </a:r>
            <a:r>
              <a:rPr lang="en-GB" sz="2200" i="1" dirty="0" smtClean="0">
                <a:solidFill>
                  <a:srgbClr val="0070C0"/>
                </a:solidFill>
              </a:rPr>
              <a:t>to empower, create sustainability and institutionalize AR-NAFAKA approaches </a:t>
            </a:r>
            <a:endParaRPr lang="en-GB" sz="2400" i="1" dirty="0" smtClean="0"/>
          </a:p>
          <a:p>
            <a:r>
              <a:rPr lang="en-GB" sz="2400" dirty="0" smtClean="0"/>
              <a:t> </a:t>
            </a:r>
            <a:endParaRPr lang="en-GB" sz="2400" b="1" dirty="0" smtClean="0"/>
          </a:p>
          <a:p>
            <a:endParaRPr lang="en-GB" sz="2400" b="1" dirty="0" smtClean="0"/>
          </a:p>
          <a:p>
            <a:endParaRPr lang="en-GB" sz="2400" b="1" dirty="0" smtClean="0"/>
          </a:p>
          <a:p>
            <a:endParaRPr lang="en-GB" sz="2400" b="1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78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313741"/>
              </p:ext>
            </p:extLst>
          </p:nvPr>
        </p:nvGraphicFramePr>
        <p:xfrm>
          <a:off x="434009" y="2514600"/>
          <a:ext cx="8077200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3327400"/>
                <a:gridCol w="2692400"/>
              </a:tblGrid>
              <a:tr h="838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District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Villages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Date of meeting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Mbozi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Nansama</a:t>
                      </a:r>
                      <a:r>
                        <a:rPr lang="en-US" sz="2400" dirty="0" smtClean="0"/>
                        <a:t>; </a:t>
                      </a:r>
                      <a:r>
                        <a:rPr lang="en-US" sz="2400" dirty="0" err="1" smtClean="0"/>
                        <a:t>Isansa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Iwalanje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31/10/2017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</a:rPr>
                        <a:t>Momba</a:t>
                      </a:r>
                      <a:endParaRPr lang="en-US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</a:rPr>
                        <a:t>Namawale</a:t>
                      </a:r>
                      <a:r>
                        <a:rPr lang="en-US" sz="2400" dirty="0" smtClean="0">
                          <a:solidFill>
                            <a:srgbClr val="0070C0"/>
                          </a:solidFill>
                        </a:rPr>
                        <a:t>, </a:t>
                      </a:r>
                      <a:r>
                        <a:rPr lang="en-US" sz="2400" dirty="0" err="1" smtClean="0">
                          <a:solidFill>
                            <a:srgbClr val="0070C0"/>
                          </a:solidFill>
                        </a:rPr>
                        <a:t>Nandanga</a:t>
                      </a:r>
                      <a:endParaRPr lang="en-US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</a:rPr>
                        <a:t>03/11/2017</a:t>
                      </a:r>
                      <a:endParaRPr lang="en-US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</a:rPr>
                        <a:t>Mufindi</a:t>
                      </a:r>
                      <a:endParaRPr lang="en-US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</a:rPr>
                        <a:t>Utosi</a:t>
                      </a:r>
                      <a:r>
                        <a:rPr lang="en-US" sz="2400" dirty="0" smtClean="0">
                          <a:solidFill>
                            <a:srgbClr val="0070C0"/>
                          </a:solidFill>
                        </a:rPr>
                        <a:t>, </a:t>
                      </a:r>
                      <a:r>
                        <a:rPr lang="en-US" sz="2400" dirty="0" err="1" smtClean="0">
                          <a:solidFill>
                            <a:srgbClr val="0070C0"/>
                          </a:solidFill>
                        </a:rPr>
                        <a:t>Igomaa</a:t>
                      </a:r>
                      <a:endParaRPr lang="en-US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</a:rPr>
                        <a:t>6/11/2017</a:t>
                      </a:r>
                      <a:endParaRPr lang="en-US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</a:rPr>
                        <a:t>Wanging’ombe</a:t>
                      </a:r>
                      <a:endParaRPr lang="en-US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</a:rPr>
                        <a:t>Mchanganyiko</a:t>
                      </a:r>
                      <a:r>
                        <a:rPr lang="en-US" sz="2400" dirty="0" smtClean="0">
                          <a:solidFill>
                            <a:srgbClr val="0070C0"/>
                          </a:solidFill>
                        </a:rPr>
                        <a:t>; </a:t>
                      </a:r>
                      <a:r>
                        <a:rPr lang="en-US" sz="2400" dirty="0" err="1" smtClean="0">
                          <a:solidFill>
                            <a:srgbClr val="0070C0"/>
                          </a:solidFill>
                        </a:rPr>
                        <a:t>Mayale</a:t>
                      </a:r>
                      <a:endParaRPr lang="en-US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</a:rPr>
                        <a:t>7/11/2017</a:t>
                      </a:r>
                      <a:endParaRPr lang="en-US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Kilolo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Italula</a:t>
                      </a:r>
                      <a:r>
                        <a:rPr lang="en-US" sz="2400" dirty="0" smtClean="0"/>
                        <a:t>, </a:t>
                      </a:r>
                      <a:r>
                        <a:rPr lang="en-US" sz="2400" dirty="0" err="1" smtClean="0"/>
                        <a:t>Isoliwaya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8/11/2017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Iringa rural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Kihorogota</a:t>
                      </a:r>
                      <a:r>
                        <a:rPr lang="en-US" sz="2400" dirty="0" smtClean="0"/>
                        <a:t>; </a:t>
                      </a:r>
                      <a:r>
                        <a:rPr lang="en-US" sz="2400" dirty="0" err="1" smtClean="0"/>
                        <a:t>Uhominyi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9/11/2017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34009" y="5791200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87016" y="609600"/>
            <a:ext cx="8428383" cy="609600"/>
          </a:xfrm>
        </p:spPr>
        <p:txBody>
          <a:bodyPr/>
          <a:lstStyle/>
          <a:p>
            <a:r>
              <a:rPr lang="en-GB" sz="2800" b="1" dirty="0" smtClean="0">
                <a:latin typeface="Helvetica"/>
                <a:ea typeface="Times New Roman"/>
                <a:cs typeface="Times New Roman"/>
              </a:rPr>
              <a:t>2. Implemented </a:t>
            </a:r>
            <a:r>
              <a:rPr lang="en-GB" sz="2800" b="1" dirty="0">
                <a:latin typeface="Helvetica"/>
                <a:ea typeface="Times New Roman"/>
                <a:cs typeface="Times New Roman"/>
              </a:rPr>
              <a:t>activities and achievement</a:t>
            </a:r>
            <a:br>
              <a:rPr lang="en-GB" sz="2800" b="1" dirty="0">
                <a:latin typeface="Helvetica"/>
                <a:ea typeface="Times New Roman"/>
                <a:cs typeface="Times New Roman"/>
              </a:rPr>
            </a:br>
            <a:endParaRPr lang="en-US" sz="2800" b="1" dirty="0"/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243508" y="1252330"/>
            <a:ext cx="8748091" cy="13384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Gill Sans" pitchFamily="34" charset="0"/>
                <a:ea typeface="+mj-ea"/>
                <a:cs typeface="+mj-cs"/>
              </a:defRPr>
            </a:lvl1pPr>
          </a:lstStyle>
          <a:p>
            <a:pPr marL="576263" indent="-407988"/>
            <a:r>
              <a:rPr lang="en-US" sz="2400" dirty="0" smtClean="0"/>
              <a:t>2.1 </a:t>
            </a:r>
            <a:r>
              <a:rPr lang="en-US" sz="2400" b="1" dirty="0" smtClean="0"/>
              <a:t>Inception meetings: </a:t>
            </a:r>
            <a:r>
              <a:rPr lang="en-US" sz="2400" dirty="0" smtClean="0"/>
              <a:t>to introduce the project, confirm climate related production challenge, select appropriate CSA practices and agree  on how to implement the project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534400" cy="64008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The following factors were reported to affect crop productivity</a:t>
            </a:r>
            <a:endParaRPr lang="en-US" sz="2800" dirty="0"/>
          </a:p>
          <a:p>
            <a:pPr marL="857250" indent="-857250">
              <a:buFont typeface="+mj-lt"/>
              <a:buAutoNum type="romanUcPeriod"/>
            </a:pPr>
            <a:r>
              <a:rPr lang="en-US" sz="2400" dirty="0" smtClean="0">
                <a:solidFill>
                  <a:srgbClr val="FF0000"/>
                </a:solidFill>
              </a:rPr>
              <a:t>Inadequate </a:t>
            </a:r>
            <a:r>
              <a:rPr lang="en-US" sz="2400" dirty="0">
                <a:solidFill>
                  <a:srgbClr val="FF0000"/>
                </a:solidFill>
              </a:rPr>
              <a:t>and erratic </a:t>
            </a:r>
            <a:r>
              <a:rPr lang="en-US" sz="2400" dirty="0" smtClean="0">
                <a:solidFill>
                  <a:srgbClr val="FF0000"/>
                </a:solidFill>
              </a:rPr>
              <a:t>rains.</a:t>
            </a:r>
            <a:endParaRPr lang="en-US" sz="2400" dirty="0">
              <a:solidFill>
                <a:srgbClr val="FF0000"/>
              </a:solidFill>
            </a:endParaRPr>
          </a:p>
          <a:p>
            <a:pPr marL="857250" indent="-857250">
              <a:buFont typeface="+mj-lt"/>
              <a:buAutoNum type="romanUcPeriod"/>
            </a:pPr>
            <a:r>
              <a:rPr lang="en-US" sz="2400" dirty="0"/>
              <a:t>Low soil fertility </a:t>
            </a:r>
            <a:endParaRPr lang="en-US" sz="2400" dirty="0" smtClean="0"/>
          </a:p>
          <a:p>
            <a:pPr marL="857250" indent="-857250">
              <a:buFont typeface="+mj-lt"/>
              <a:buAutoNum type="romanUcPeriod"/>
            </a:pPr>
            <a:r>
              <a:rPr lang="en-US" sz="2400" dirty="0" smtClean="0">
                <a:solidFill>
                  <a:srgbClr val="FF0000"/>
                </a:solidFill>
              </a:rPr>
              <a:t>High prices of seed of improved varieties</a:t>
            </a:r>
            <a:endParaRPr lang="en-US" sz="2400" dirty="0">
              <a:solidFill>
                <a:srgbClr val="FF0000"/>
              </a:solidFill>
            </a:endParaRPr>
          </a:p>
          <a:p>
            <a:pPr marL="857250" lvl="0" indent="-857250">
              <a:buFont typeface="+mj-lt"/>
              <a:buAutoNum type="romanUcPeriod"/>
            </a:pPr>
            <a:r>
              <a:rPr lang="en-US" sz="2400" dirty="0" smtClean="0"/>
              <a:t>Soil acidity (in Upper </a:t>
            </a:r>
            <a:r>
              <a:rPr lang="en-US" sz="2400" dirty="0" err="1" smtClean="0"/>
              <a:t>Kilolo</a:t>
            </a:r>
            <a:r>
              <a:rPr lang="en-US" sz="2400" dirty="0" smtClean="0"/>
              <a:t>) </a:t>
            </a:r>
          </a:p>
          <a:p>
            <a:pPr marL="857250" lvl="0" indent="-857250">
              <a:buFont typeface="+mj-lt"/>
              <a:buAutoNum type="romanUcPeriod"/>
            </a:pPr>
            <a:r>
              <a:rPr lang="en-US" sz="2400" dirty="0" smtClean="0">
                <a:solidFill>
                  <a:srgbClr val="FF0000"/>
                </a:solidFill>
              </a:rPr>
              <a:t>Higher incidences of pests and diseases notably </a:t>
            </a:r>
            <a:r>
              <a:rPr lang="en-US" sz="2400" dirty="0">
                <a:solidFill>
                  <a:srgbClr val="FF0000"/>
                </a:solidFill>
              </a:rPr>
              <a:t>stalk borer (locally called </a:t>
            </a:r>
            <a:r>
              <a:rPr lang="en-US" sz="2400" i="1" dirty="0">
                <a:solidFill>
                  <a:srgbClr val="FF0000"/>
                </a:solidFill>
              </a:rPr>
              <a:t>“</a:t>
            </a:r>
            <a:r>
              <a:rPr lang="en-US" sz="2400" i="1" dirty="0" err="1">
                <a:solidFill>
                  <a:srgbClr val="FF0000"/>
                </a:solidFill>
              </a:rPr>
              <a:t>luhoma</a:t>
            </a:r>
            <a:r>
              <a:rPr lang="en-US" sz="2400" i="1" dirty="0" smtClean="0">
                <a:solidFill>
                  <a:srgbClr val="FF0000"/>
                </a:solidFill>
              </a:rPr>
              <a:t>”) and </a:t>
            </a:r>
            <a:r>
              <a:rPr lang="en-US" sz="2400" dirty="0" smtClean="0">
                <a:solidFill>
                  <a:srgbClr val="FF0000"/>
                </a:solidFill>
              </a:rPr>
              <a:t>FAW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Poor </a:t>
            </a:r>
            <a:r>
              <a:rPr lang="en-US" sz="2400" dirty="0"/>
              <a:t>knowledge on suitable </a:t>
            </a:r>
            <a:r>
              <a:rPr lang="en-US" sz="2400" dirty="0" smtClean="0"/>
              <a:t>crop </a:t>
            </a:r>
            <a:r>
              <a:rPr lang="en-US" sz="2400" dirty="0"/>
              <a:t>varieties (Maize, soybean common bean), </a:t>
            </a:r>
            <a:endParaRPr lang="en-US" sz="2400" dirty="0"/>
          </a:p>
          <a:p>
            <a:pPr marL="857250" indent="-857250">
              <a:buFont typeface="+mj-lt"/>
              <a:buAutoNum type="romanUcPeriod"/>
            </a:pPr>
            <a:r>
              <a:rPr lang="en-US" sz="2400" dirty="0" smtClean="0">
                <a:solidFill>
                  <a:srgbClr val="FF0000"/>
                </a:solidFill>
              </a:rPr>
              <a:t>Poor agronomic practices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2400" dirty="0" smtClean="0"/>
              <a:t>Soil erosion (Upper </a:t>
            </a:r>
            <a:r>
              <a:rPr lang="en-US" sz="2400" dirty="0" err="1" smtClean="0"/>
              <a:t>Kilolo</a:t>
            </a:r>
            <a:endParaRPr lang="en-US" sz="2400" dirty="0" smtClean="0"/>
          </a:p>
          <a:p>
            <a:pPr marL="857250" lvl="0" indent="-857250">
              <a:buFont typeface="+mj-lt"/>
              <a:buAutoNum type="romanUcPeriod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6451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7620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2.2 Identified CSA practices for inclusion in demonstration plots</a:t>
            </a:r>
          </a:p>
          <a:p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982119"/>
              </p:ext>
            </p:extLst>
          </p:nvPr>
        </p:nvGraphicFramePr>
        <p:xfrm>
          <a:off x="228600" y="538701"/>
          <a:ext cx="8686799" cy="67460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2408"/>
                <a:gridCol w="3846876"/>
                <a:gridCol w="710739"/>
                <a:gridCol w="631767"/>
                <a:gridCol w="789709"/>
                <a:gridCol w="631767"/>
                <a:gridCol w="725414"/>
                <a:gridCol w="538119"/>
              </a:tblGrid>
              <a:tr h="274320">
                <a:tc rowSpan="2">
                  <a:txBody>
                    <a:bodyPr/>
                    <a:lstStyle/>
                    <a:p>
                      <a:pPr algn="just"/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/>
                      <a:endParaRPr lang="en-GB" sz="1800" dirty="0" smtClean="0">
                        <a:effectLst/>
                      </a:endParaRPr>
                    </a:p>
                    <a:p>
                      <a:pPr algn="just"/>
                      <a:r>
                        <a:rPr lang="en-GB" sz="2400" dirty="0" smtClean="0">
                          <a:effectLst/>
                        </a:rPr>
                        <a:t>Demonstrated </a:t>
                      </a:r>
                      <a:r>
                        <a:rPr lang="en-GB" sz="2400" dirty="0">
                          <a:effectLst/>
                        </a:rPr>
                        <a:t>practices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District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1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400" b="1" dirty="0" err="1">
                          <a:effectLst/>
                        </a:rPr>
                        <a:t>Mbozi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400" b="1" dirty="0" err="1">
                          <a:effectLst/>
                        </a:rPr>
                        <a:t>Momba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400" b="1" dirty="0">
                          <a:effectLst/>
                        </a:rPr>
                        <a:t>Wangi-</a:t>
                      </a:r>
                      <a:r>
                        <a:rPr lang="en-GB" sz="2400" b="1" dirty="0" err="1">
                          <a:effectLst/>
                        </a:rPr>
                        <a:t>ng’ombe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400" b="1" dirty="0" err="1">
                          <a:effectLst/>
                        </a:rPr>
                        <a:t>Kilolo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400" b="1" dirty="0">
                          <a:effectLst/>
                        </a:rPr>
                        <a:t>Iringa DC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400" b="1" dirty="0" err="1">
                          <a:effectLst/>
                        </a:rPr>
                        <a:t>Mufindi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 vert="vert270"/>
                </a:tc>
              </a:tr>
              <a:tr h="822960">
                <a:tc>
                  <a:txBody>
                    <a:bodyPr/>
                    <a:lstStyle/>
                    <a:p>
                      <a:pPr algn="just"/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>
                          <a:effectLst/>
                        </a:rPr>
                        <a:t>Lime/SWM/</a:t>
                      </a:r>
                      <a:endParaRPr lang="en-US" sz="2000" dirty="0">
                        <a:effectLst/>
                      </a:endParaRPr>
                    </a:p>
                    <a:p>
                      <a:pPr algn="l"/>
                      <a:r>
                        <a:rPr lang="en-GB" sz="2000" dirty="0">
                          <a:effectLst/>
                        </a:rPr>
                        <a:t>fertilizers/improved maize varieties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effectLst/>
                        </a:rPr>
                        <a:t>-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22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effectLst/>
                        </a:rPr>
                        <a:t>-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822960">
                <a:tc>
                  <a:txBody>
                    <a:bodyPr/>
                    <a:lstStyle/>
                    <a:p>
                      <a:pPr algn="just"/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>
                          <a:effectLst/>
                        </a:rPr>
                        <a:t>Lime/SWM/</a:t>
                      </a:r>
                      <a:endParaRPr lang="en-US" sz="2000" dirty="0">
                        <a:effectLst/>
                      </a:endParaRPr>
                    </a:p>
                    <a:p>
                      <a:pPr algn="l"/>
                      <a:r>
                        <a:rPr lang="en-GB" sz="2000" dirty="0">
                          <a:effectLst/>
                        </a:rPr>
                        <a:t>fertilizers/improved soybean varieties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effectLst/>
                        </a:rPr>
                        <a:t>-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effectLst/>
                        </a:rPr>
                        <a:t>-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effectLst/>
                        </a:rPr>
                        <a:t>10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effectLst/>
                        </a:rPr>
                        <a:t>-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1097280">
                <a:tc>
                  <a:txBody>
                    <a:bodyPr/>
                    <a:lstStyle/>
                    <a:p>
                      <a:pPr algn="just"/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>
                          <a:effectLst/>
                        </a:rPr>
                        <a:t>SWM/</a:t>
                      </a:r>
                      <a:endParaRPr lang="en-US" sz="2000" dirty="0">
                        <a:effectLst/>
                      </a:endParaRPr>
                    </a:p>
                    <a:p>
                      <a:pPr algn="l"/>
                      <a:r>
                        <a:rPr lang="en-GB" sz="2000" dirty="0">
                          <a:effectLst/>
                        </a:rPr>
                        <a:t>fertilizers/drought tolerant maize </a:t>
                      </a:r>
                      <a:r>
                        <a:rPr lang="en-GB" sz="2000" dirty="0" smtClean="0">
                          <a:effectLst/>
                        </a:rPr>
                        <a:t>varieties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effectLst/>
                        </a:rPr>
                        <a:t>10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20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effectLst/>
                        </a:rPr>
                        <a:t>-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1097280">
                <a:tc>
                  <a:txBody>
                    <a:bodyPr/>
                    <a:lstStyle/>
                    <a:p>
                      <a:pPr algn="just"/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>
                          <a:effectLst/>
                        </a:rPr>
                        <a:t>High yielding maize with appropriate N and P fertilizers rates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effectLst/>
                        </a:rPr>
                        <a:t>25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effectLst/>
                        </a:rPr>
                        <a:t>15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effectLst/>
                        </a:rPr>
                        <a:t>-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effectLst/>
                        </a:rPr>
                        <a:t>10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1097280"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Angsana New"/>
                        </a:rPr>
                        <a:t>5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High yielding common</a:t>
                      </a:r>
                      <a:r>
                        <a:rPr lang="en-GB" sz="2000" baseline="0" dirty="0" smtClean="0">
                          <a:effectLst/>
                        </a:rPr>
                        <a:t> bean varieties </a:t>
                      </a:r>
                      <a:r>
                        <a:rPr lang="en-GB" sz="2000" dirty="0" smtClean="0">
                          <a:effectLst/>
                        </a:rPr>
                        <a:t>with appropriate N and P fertilizers rates</a:t>
                      </a:r>
                      <a:endParaRPr lang="en-US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  <a:p>
                      <a:pPr algn="l"/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ngsana New"/>
                        </a:rPr>
                        <a:t>25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ngsana New"/>
                        </a:rPr>
                        <a:t>15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ngsana New"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ngsana New"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ngsana New"/>
                        </a:rPr>
                        <a:t>-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ngsana New"/>
                        </a:rPr>
                        <a:t>10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40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09600"/>
            <a:ext cx="822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Number of established mother and baby demonstrations districts</a:t>
            </a:r>
          </a:p>
          <a:p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87305"/>
              </p:ext>
            </p:extLst>
          </p:nvPr>
        </p:nvGraphicFramePr>
        <p:xfrm>
          <a:off x="374374" y="1727535"/>
          <a:ext cx="8458202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9800"/>
                <a:gridCol w="1596391"/>
                <a:gridCol w="1163003"/>
                <a:gridCol w="669608"/>
                <a:gridCol w="1409700"/>
                <a:gridCol w="1409700"/>
              </a:tblGrid>
              <a:tr h="137160">
                <a:tc rowSpan="2">
                  <a:txBody>
                    <a:bodyPr/>
                    <a:lstStyle/>
                    <a:p>
                      <a:r>
                        <a:rPr lang="en-US" sz="2400" b="1" dirty="0" smtClean="0"/>
                        <a:t>District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Maize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Common bean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Mother* 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Baby**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Mother 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Baby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Kilolo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37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185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Iringa rural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Mufindi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Wanging’ombe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Mbozi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Momba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125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75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Total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117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630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44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220</a:t>
                      </a:r>
                      <a:endParaRPr lang="en-US" sz="2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578087" y="6838122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" y="60198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*</a:t>
            </a:r>
            <a:r>
              <a:rPr lang="en-US" b="1" dirty="0" smtClean="0"/>
              <a:t>A demonstration with 4-6 treatments managed by a group of farmers (25-50) </a:t>
            </a:r>
            <a:endParaRPr lang="en-US" b="1" dirty="0"/>
          </a:p>
          <a:p>
            <a:r>
              <a:rPr lang="en-US" b="1" dirty="0" smtClean="0"/>
              <a:t>** A demonstration managed by an individual farmer,  composed of a sub-set of treatments in the mother demonstration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0954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447800"/>
            <a:ext cx="8763000" cy="1219200"/>
          </a:xfrm>
        </p:spPr>
        <p:txBody>
          <a:bodyPr/>
          <a:lstStyle/>
          <a:p>
            <a:r>
              <a:rPr lang="en-US" sz="2400" b="1" dirty="0" smtClean="0"/>
              <a:t>2.3 Field days: are conducted in partnership with </a:t>
            </a:r>
            <a:r>
              <a:rPr lang="en-GB" sz="2400" dirty="0" smtClean="0"/>
              <a:t>inputs supply companies (Seed Co, </a:t>
            </a:r>
            <a:r>
              <a:rPr lang="en-GB" sz="2400" dirty="0"/>
              <a:t>MOSANTO, MERU AGRO and </a:t>
            </a:r>
            <a:r>
              <a:rPr lang="en-GB" sz="2400" dirty="0" smtClean="0"/>
              <a:t>TFA</a:t>
            </a:r>
            <a:r>
              <a:rPr lang="en-GB" sz="2800" dirty="0" smtClean="0"/>
              <a:t>.</a:t>
            </a:r>
            <a:endParaRPr lang="en-US" sz="28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933008"/>
              </p:ext>
            </p:extLst>
          </p:nvPr>
        </p:nvGraphicFramePr>
        <p:xfrm>
          <a:off x="381000" y="2667000"/>
          <a:ext cx="4953000" cy="371856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368270"/>
                <a:gridCol w="1289330"/>
                <a:gridCol w="1295400"/>
              </a:tblGrid>
              <a:tr h="670560">
                <a:tc row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400" dirty="0" smtClean="0">
                        <a:effectLst/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+mn-lt"/>
                        </a:rPr>
                        <a:t>District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MS Mincho"/>
                          <a:cs typeface="Angsana New"/>
                        </a:rPr>
                        <a:t>Participants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Female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Male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6705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+mn-lt"/>
                        </a:rPr>
                        <a:t>Iringa rural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319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299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6705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  <a:latin typeface="+mn-lt"/>
                        </a:rPr>
                        <a:t>Wanging’ombe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78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91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6705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  <a:latin typeface="+mn-lt"/>
                        </a:rPr>
                        <a:t>Mbozi</a:t>
                      </a:r>
                      <a:r>
                        <a:rPr lang="en-GB" sz="2400" dirty="0" smtClean="0">
                          <a:effectLst/>
                          <a:latin typeface="+mn-lt"/>
                        </a:rPr>
                        <a:t> + </a:t>
                      </a:r>
                      <a:r>
                        <a:rPr lang="en-GB" sz="2400" dirty="0" err="1" smtClean="0">
                          <a:effectLst/>
                          <a:latin typeface="+mn-lt"/>
                        </a:rPr>
                        <a:t>Momba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883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1,741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67056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Total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1,280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+mn-lt"/>
                        </a:rPr>
                        <a:t>2,131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935" y="2819400"/>
            <a:ext cx="3657597" cy="205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0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599"/>
            <a:ext cx="5410200" cy="5274839"/>
          </a:xfrm>
        </p:spPr>
        <p:txBody>
          <a:bodyPr/>
          <a:lstStyle/>
          <a:p>
            <a:r>
              <a:rPr lang="en-US" sz="2400" b="1" dirty="0" smtClean="0"/>
              <a:t>2.4 Capacity building </a:t>
            </a:r>
          </a:p>
          <a:p>
            <a:r>
              <a:rPr lang="en-US" sz="2400" dirty="0" smtClean="0"/>
              <a:t>done on</a:t>
            </a:r>
          </a:p>
          <a:p>
            <a:pPr marL="685800" indent="-571500">
              <a:buFont typeface="Wingdings" panose="05000000000000000000" pitchFamily="2" charset="2"/>
              <a:buChar char="§"/>
            </a:pPr>
            <a:r>
              <a:rPr lang="en-US" sz="2400" dirty="0" smtClean="0"/>
              <a:t>GAP on maize, bean and soybean</a:t>
            </a:r>
          </a:p>
          <a:p>
            <a:pPr marL="685800" indent="-571500">
              <a:buFont typeface="Wingdings" panose="05000000000000000000" pitchFamily="2" charset="2"/>
              <a:buChar char="§"/>
            </a:pPr>
            <a:r>
              <a:rPr lang="en-US" sz="2400" dirty="0" smtClean="0"/>
              <a:t>Soil water management</a:t>
            </a:r>
          </a:p>
          <a:p>
            <a:pPr marL="685800" indent="-571500">
              <a:buFont typeface="Wingdings" panose="05000000000000000000" pitchFamily="2" charset="2"/>
              <a:buChar char="§"/>
            </a:pPr>
            <a:r>
              <a:rPr lang="en-US" sz="2400" dirty="0" smtClean="0"/>
              <a:t>Use of lime</a:t>
            </a:r>
          </a:p>
          <a:p>
            <a:pPr marL="685800" indent="-571500">
              <a:buFont typeface="Wingdings" panose="05000000000000000000" pitchFamily="2" charset="2"/>
              <a:buChar char="§"/>
            </a:pPr>
            <a:r>
              <a:rPr lang="en-US" sz="2400" dirty="0" smtClean="0"/>
              <a:t>Management of Fall </a:t>
            </a:r>
            <a:r>
              <a:rPr lang="en-US" sz="2400" dirty="0"/>
              <a:t>A</a:t>
            </a:r>
            <a:r>
              <a:rPr lang="en-US" sz="2400" dirty="0" smtClean="0"/>
              <a:t>rmy Worm</a:t>
            </a:r>
          </a:p>
          <a:p>
            <a:pPr marL="685800" indent="-571500">
              <a:buFont typeface="Wingdings" panose="05000000000000000000" pitchFamily="2" charset="2"/>
              <a:buChar char="§"/>
            </a:pPr>
            <a:r>
              <a:rPr lang="en-US" sz="2400" dirty="0" smtClean="0"/>
              <a:t>Fertilizer use (type, rate, timing and method of application</a:t>
            </a:r>
          </a:p>
          <a:p>
            <a:r>
              <a:rPr lang="en-US" sz="2000" dirty="0" smtClean="0"/>
              <a:t>Number trained by April, 2016</a:t>
            </a:r>
          </a:p>
          <a:p>
            <a:pPr marL="457200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234 extension officers</a:t>
            </a:r>
          </a:p>
          <a:p>
            <a:pPr marL="457200" indent="-342900">
              <a:buFont typeface="Courier New" panose="02070309020205020404" pitchFamily="49" charset="0"/>
              <a:buChar char="o"/>
            </a:pPr>
            <a:r>
              <a:rPr lang="en-US" sz="2000" dirty="0"/>
              <a:t>1</a:t>
            </a:r>
            <a:r>
              <a:rPr lang="en-US" sz="2000" dirty="0" smtClean="0"/>
              <a:t>5 </a:t>
            </a:r>
            <a:r>
              <a:rPr lang="en-US" sz="2000" dirty="0" err="1" smtClean="0"/>
              <a:t>agrodealers</a:t>
            </a:r>
            <a:endParaRPr lang="en-US" sz="2000" dirty="0" smtClean="0"/>
          </a:p>
          <a:p>
            <a:pPr marL="457200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4,669 farmers</a:t>
            </a:r>
          </a:p>
          <a:p>
            <a:pPr marL="457200" indent="-34290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marL="457200" indent="-342900"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164" y="2396708"/>
            <a:ext cx="2287877" cy="12869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608" y="3710143"/>
            <a:ext cx="2194433" cy="1464098"/>
          </a:xfrm>
          <a:prstGeom prst="rect">
            <a:avLst/>
          </a:prstGeom>
        </p:spPr>
      </p:pic>
      <p:pic>
        <p:nvPicPr>
          <p:cNvPr id="5" name="Picture 4" descr="E:\AR NAFAKA\2017_2018\PHOTO_November_Dec_2-017\100PHOTO\SAM_946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755" y="1066800"/>
            <a:ext cx="2324363" cy="1257673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</p:pic>
      <p:pic>
        <p:nvPicPr>
          <p:cNvPr id="6" name="Picture 5" descr="E:\AR NAFAKA\2017_2018\PHOTO_November_Dec_2-017\PHOTO SELECTED NOV 2017\APPLICATION OF LIME AT IHIMBO VILLAGE 2017 (3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861" y="5289366"/>
            <a:ext cx="2181180" cy="1357073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</p:pic>
      <p:pic>
        <p:nvPicPr>
          <p:cNvPr id="7" name="Picture 6" descr="I:\DCIM\100PHOTO\SAM_973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266" y="5600480"/>
            <a:ext cx="2518342" cy="1086352"/>
          </a:xfrm>
          <a:prstGeom prst="rect">
            <a:avLst/>
          </a:prstGeom>
          <a:noFill/>
          <a:ln>
            <a:solidFill>
              <a:sysClr val="windowText" lastClr="000000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323823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9f5e9607-a28b-487e-b093-da60e75ee109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 (1)</Template>
  <TotalTime>1306</TotalTime>
  <Words>1023</Words>
  <Application>Microsoft Office PowerPoint</Application>
  <PresentationFormat>On-screen Show (4:3)</PresentationFormat>
  <Paragraphs>277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Angsana New</vt:lpstr>
      <vt:lpstr>Arial</vt:lpstr>
      <vt:lpstr>Calibri</vt:lpstr>
      <vt:lpstr>Courier New</vt:lpstr>
      <vt:lpstr>Gill Sans</vt:lpstr>
      <vt:lpstr>Helvetica</vt:lpstr>
      <vt:lpstr>MS Mincho</vt:lpstr>
      <vt:lpstr>Times New Roman</vt:lpstr>
      <vt:lpstr>Wingdings</vt:lpstr>
      <vt:lpstr>WYGPQG+Helvetica-Bold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2. Implemented activities and achievement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Freddy Baijukya</cp:lastModifiedBy>
  <cp:revision>62</cp:revision>
  <cp:lastPrinted>2011-10-06T11:45:23Z</cp:lastPrinted>
  <dcterms:created xsi:type="dcterms:W3CDTF">2018-06-25T08:25:12Z</dcterms:created>
  <dcterms:modified xsi:type="dcterms:W3CDTF">2018-06-26T06:13:59Z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